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2" r:id="rId13"/>
    <p:sldId id="271" r:id="rId14"/>
    <p:sldId id="270"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7211"/>
  </p:normalViewPr>
  <p:slideViewPr>
    <p:cSldViewPr snapToGrid="0">
      <p:cViewPr varScale="1">
        <p:scale>
          <a:sx n="111" d="100"/>
          <a:sy n="111" d="100"/>
        </p:scale>
        <p:origin x="117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my name is Amber Caldwell, and this presentation is an overview of the security policy and security policy change recommendations moving forward for Green Pace.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is a negative unit test. While the output is not false, it’s job is to prove an issue. This proves that the test we’ve created is out of range for the entries created. But, why? If we add five entries the index position starts at zero. Therefore, collection-&gt;at(5) doesn’t exist. This can be taken farther by testing the lower bounds.</a:t>
            </a:r>
            <a:endParaRPr dirty="0"/>
          </a:p>
        </p:txBody>
      </p:sp>
    </p:spTree>
    <p:extLst>
      <p:ext uri="{BB962C8B-B14F-4D97-AF65-F5344CB8AC3E}">
        <p14:creationId xmlns:p14="http://schemas.microsoft.com/office/powerpoint/2010/main" val="224510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test was designed to catch a common mistake. It’s easy to use the modulus instead of the division operator and vice versa. Therefore, this test was designed to catch a developer who had made that mistake. This test can be taken farther by switching out any type mistake or operator mistake.</a:t>
            </a:r>
            <a:endParaRPr dirty="0"/>
          </a:p>
        </p:txBody>
      </p:sp>
    </p:spTree>
    <p:extLst>
      <p:ext uri="{BB962C8B-B14F-4D97-AF65-F5344CB8AC3E}">
        <p14:creationId xmlns:p14="http://schemas.microsoft.com/office/powerpoint/2010/main" val="2218029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compiler is a crucial part of the application development or build phase. However, with DevSecOps it’s important to use SAST and DAST tools to help automate security checks earlier and more often. Keep in mind that SAST tools do an automated scan of the application’s code and DAST tools take a deeper look at logic and live data. These tools should be implemented during scanning. Then, all the security risks can be analyzed. It’s important to note that some automation tools can do this automatically. Once the risks have been remediated, then monitoring can begin.</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 goal of automation is to integrate a static analysis tool or mechanism into the development environment to alert us of issues as the code is being written. Additionally, any changes can be analyzed quickly so changes can be made quickly. It is recommended that the static analysis tool be put into pre-production in the verify and test phase. Once verified and tested, the newly secure application can be pushed into production for authenticated users. By using a flow that starts with threat modeling, moves to scanning, next is analyzing, then goes to remediating, and ends with monitoring threats are effectively mitigated. The use of DAST and SAST tools make automation easier and faster.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If we implement the strategy now, then we will likely incur up-front costs. Additionally, there will be a significant amount of time spent during implementation. However, without the implementation of the strategy it takes longer for applications to move to production. It also takes much longer for bugs to found and fixed. Since we aren’t using tools which verify industry standards, it’s more difficult to check them. Lastly, we do have gaps in security since there will inevitably less security checks during development.</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Overall, it’s important to follow the secure coding principles and secure coding standards. Furthermore, it’s important to adhere to industry coding standards such as CERT and OWASP. We should have a defense in depth strategy and we need a secure coding standard which is agreed upon. At minimum, we should be using a Triple A framework with data encryption.</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90000"/>
              </a:lnSpc>
              <a:spcBef>
                <a:spcPts val="0"/>
              </a:spcBef>
              <a:spcAft>
                <a:spcPts val="0"/>
              </a:spcAft>
              <a:buClr>
                <a:schemeClr val="lt1"/>
              </a:buClr>
              <a:buSzPts val="2200"/>
              <a:buChar char="•"/>
            </a:pPr>
            <a:r>
              <a:rPr lang="en-US" sz="1100" dirty="0"/>
              <a:t>It’s important that all principles be followed and adhered to for the best security measures. For instance, the sensitive data that we have or collect should be encrypted. This would apply to any stored passwords. Another example would be pins or social security numbers.</a:t>
            </a:r>
          </a:p>
          <a:p>
            <a:pPr marL="228600" lvl="0" indent="-228600" algn="l" rtl="0">
              <a:lnSpc>
                <a:spcPct val="90000"/>
              </a:lnSpc>
              <a:spcBef>
                <a:spcPts val="0"/>
              </a:spcBef>
              <a:spcAft>
                <a:spcPts val="0"/>
              </a:spcAft>
              <a:buClr>
                <a:schemeClr val="lt1"/>
              </a:buClr>
              <a:buSzPts val="2200"/>
              <a:buChar char="•"/>
            </a:pPr>
            <a:r>
              <a:rPr lang="en-US" sz="1100" dirty="0"/>
              <a:t>Defense-in-depth is an important strategy, as this can prevent some of the most severe vulnerabilities within the coding standards such as SQL injections. Furthermore, if we become vulnerable to an attack, we will have other defenses in place such as firewalls and authentication in order to prevent an even larger breach.</a:t>
            </a:r>
          </a:p>
          <a:p>
            <a:pPr marL="228600" lvl="0" indent="-228600" algn="l" rtl="0">
              <a:lnSpc>
                <a:spcPct val="90000"/>
              </a:lnSpc>
              <a:spcBef>
                <a:spcPts val="0"/>
              </a:spcBef>
              <a:spcAft>
                <a:spcPts val="0"/>
              </a:spcAft>
              <a:buClr>
                <a:schemeClr val="lt1"/>
              </a:buClr>
              <a:buSzPts val="2200"/>
              <a:buChar char="•"/>
            </a:pPr>
            <a:r>
              <a:rPr lang="en-US" sz="1100" dirty="0"/>
              <a:t>Implementing the use of automation tools during testing can help us find bugs more quickly. Automation can help us deploy our programs faster by finding and eliminating bugs faster. They can also help us keep us with industry standards such as OWASP and CERT much easier.</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policy highlights a defense in depth strategy. Currently, Green Pace is operating with a DevOps pipeline, and it is recommended to move to DevSecOps. This change would allow for security starting at the beginning of development and would allow for the defense-in-depth strategy to protect Green Pace in multiple-areas throughout the rest of its systems. If security fails in one layer or area, such as anti-virus, then Green Pace be covered by other layers of security until the anti-virus can be fixed.</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threat matrix highlights certain security standards which are most likely and least likely to occur as well as low and high priority areas. The most likely standards to occur are Exceptions, SQL Injection, Data Value, and String Correctness. Within the most likely to occur are two priority standards which are String </a:t>
            </a:r>
            <a:r>
              <a:rPr lang="en-US" dirty="0" err="1"/>
              <a:t>Correctnewss</a:t>
            </a:r>
            <a:r>
              <a:rPr lang="en-US" dirty="0"/>
              <a:t> and SQL Injection. The least likely to occur standards are Assertions, Data Type, File Management, and Function Declaration. However, the lowest priority standards are Assertions, Data Type, File Management, Function Declaration, and Integer Conversion.</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ten core security principles which we want to adhere to so that we can keep our system more security. For each of those principles, I’ve found that certain coding standards apply. You’ll notice that certain standards apply to more than one principle. For instance, data type has an application of validate input data, heed compiler warnings, use effective quality assurance techniques, and adopt a secure coding standard. Why are all of these applicable to one standard? In this instance, if the input data is validated then that would mitigate the data type vulnerability. If for some reason the validation failed or was done incorrectly, then by heeding the compiler warnings, a developer should then fix the vulnerability. Let’s say a standard compiler misses the issue after an incorrect validation, then effective quality assurance techniques will finally address this. Lastly, it’s important to have a secure coding standard for this type of issue so that goals and needs can be met.</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All of these vulnerabilities arguably have their own risk. I would have to place emphasis on SQL injection. This is due to the fact that it can be more likely to occur and the severity is high. Additionally, it has one of the highest priority levels within the threat matrix. Another standard worth highlighting is string correctness. This vulnerability has a high severity and is also likely to occur. Additionally, it has a high priority level. The cost for remediation of either of these issues is not going to be the cheapest. I am least concerned with data type as the severity is low, it’s unlikely to occur, and the priority is low. Additionally, in the off-chance it occurs the remediation cost is low. By comparing the severity, occurrence, priority, and remediation cost then one can identify the priority at which to place the issue.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Encryption is important. All sensitive data should be encrypted whether the data is in an archive, on a hard-disc drive, or actively being sent. Encryption in flight refers to data being transmitted. Data being transmitted should have a layer of security during its transport, most commonly TLS. This is an upgrade from SSH. This ensures the data doesn’t arrive in the wrong hands. Encryption at rest typically refers to archives, backups, or stored data of some sort. Theis data should be encrypted where only a user with the correct key can decrypt. Encryption in use is active data that may change from moment to moment. This should be encrypted using AES-256 standards.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triple-A framework lays ground work for a defense in depth strategy. A triple A framework ensures that only authenticated users can access authorized areas. This can be verified via logging or audit reviews. Authenticated users should have a username or email and password which match within a user database. </a:t>
            </a:r>
            <a:r>
              <a:rPr lang="en-US" sz="1100" dirty="0"/>
              <a:t>Plain-text passwords should not be stored. However, OWASP clears the storing of salted cryptographic hashes of passwords. Additionally, password entry will be denied after a certain number of attempts. The policy should deny access to a user who cannot authenticate. Authorization can be controlled with roles and policies. Roles grant permissions to users or services. Policies are applied to roles. </a:t>
            </a:r>
            <a:r>
              <a:rPr lang="en-US" dirty="0"/>
              <a:t>The principle of least privilege and default deny will be in place. This means that no unauthorized access to data can be achieved.</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Unit testing can alert developers to potential issues they might not have seen otherwise. What exactly is a unit test? A unit test checks a small piece of code, and its purpose is for validation. This check is to validate that the unit of code works as expected.</a:t>
            </a:r>
            <a:r>
              <a:rPr lang="en-US" dirty="0">
                <a:effectLst/>
              </a:rPr>
              <a:t> In this unit test, I expect the collection to be empty, so I assert that to be true. The output, which is pictured, confirms this. This can be taken further by asserting that the collection equals zero. The output should still confirm the assertion.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demonstrates that a vector is empty and confirms that it’s empty by asserting the size to be zero. Then, an entry is added. Once the entry is added, the collection being empty is tested with assertion again. This time the assertion is ASSERT_FALSE, which we know should be correct. Lastly, if the entry has been added then the new size should be one. Therefore, an assertion is made to confirm this. The output shows that the assertions made were all correct. The assertion can be taken one step farther to verify that no more than one entry was added.</a:t>
            </a:r>
            <a:endParaRPr dirty="0"/>
          </a:p>
        </p:txBody>
      </p:sp>
    </p:spTree>
    <p:extLst>
      <p:ext uri="{BB962C8B-B14F-4D97-AF65-F5344CB8AC3E}">
        <p14:creationId xmlns:p14="http://schemas.microsoft.com/office/powerpoint/2010/main" val="3404991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hyperlink" Target="https://wiki.sei.cmu.edu/confluence/display/seccode/Top+10+Secure+Coding+Practices?focusedCommentId=88044413"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Amber Caldwell</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The purpose of this presentation is to create an overview of the additional security measures.</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ACFDC649-4160-AF41-97D6-6F9DF217A5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37"/>
    </mc:Choice>
    <mc:Fallback>
      <p:transition spd="slow" advTm="1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Is Out of Range Exception thrown?</a:t>
            </a:r>
          </a:p>
          <a:p>
            <a:pPr marL="0" lvl="0" indent="0">
              <a:buNone/>
            </a:pPr>
            <a:r>
              <a:rPr lang="en-US" sz="1800" dirty="0"/>
              <a:t>TEST_F(</a:t>
            </a:r>
            <a:r>
              <a:rPr lang="en-US" sz="1800" dirty="0" err="1"/>
              <a:t>CollectionTest</a:t>
            </a:r>
            <a:r>
              <a:rPr lang="en-US" sz="1800" dirty="0"/>
              <a:t>, </a:t>
            </a:r>
            <a:r>
              <a:rPr lang="en-US" sz="1800" dirty="0" err="1"/>
              <a:t>OutofRange</a:t>
            </a:r>
            <a:r>
              <a:rPr lang="en-US" sz="1800" dirty="0"/>
              <a:t>) </a:t>
            </a:r>
          </a:p>
          <a:p>
            <a:pPr marL="0" lvl="0" indent="0">
              <a:buNone/>
            </a:pPr>
            <a:r>
              <a:rPr lang="en-US" sz="1800" dirty="0"/>
              <a:t>{</a:t>
            </a:r>
          </a:p>
          <a:p>
            <a:pPr marL="0" lvl="0" indent="0">
              <a:buNone/>
            </a:pPr>
            <a:r>
              <a:rPr lang="en-US" sz="1800" dirty="0"/>
              <a:t>	 </a:t>
            </a:r>
            <a:r>
              <a:rPr lang="en-US" sz="1800" dirty="0" err="1"/>
              <a:t>add_entries</a:t>
            </a:r>
            <a:r>
              <a:rPr lang="en-US" sz="1800" dirty="0"/>
              <a:t>(5);</a:t>
            </a:r>
          </a:p>
          <a:p>
            <a:pPr marL="0" lvl="0" indent="0">
              <a:buNone/>
            </a:pPr>
            <a:r>
              <a:rPr lang="en-US" sz="1800" dirty="0"/>
              <a:t>	ASSERT_FALSE(collection-&gt;empty());</a:t>
            </a:r>
          </a:p>
          <a:p>
            <a:pPr marL="0" lvl="0" indent="0">
              <a:buNone/>
            </a:pPr>
            <a:r>
              <a:rPr lang="en-US" sz="1800" dirty="0"/>
              <a:t>	ASSERT_EQ(collection-&gt;size(), 5)</a:t>
            </a:r>
          </a:p>
          <a:p>
            <a:pPr marL="0" lvl="0" indent="0">
              <a:buNone/>
            </a:pPr>
            <a:r>
              <a:rPr lang="en-US" sz="1800" dirty="0"/>
              <a:t>	EXPECT_THROW(collection-&gt;at(5) = 60, const std::</a:t>
            </a:r>
            <a:r>
              <a:rPr lang="en-US" sz="1800" dirty="0" err="1"/>
              <a:t>out_of_range</a:t>
            </a:r>
            <a:r>
              <a:rPr lang="en-US" sz="1800" dirty="0"/>
              <a:t>);</a:t>
            </a:r>
          </a:p>
          <a:p>
            <a:pPr marL="0" lvl="0" indent="0">
              <a:buNone/>
            </a:pPr>
            <a:r>
              <a:rPr lang="en-US" sz="1800" dirty="0"/>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27E2FF02-9A3A-4343-B740-BC96A31A309D}"/>
              </a:ext>
            </a:extLst>
          </p:cNvPr>
          <p:cNvPicPr>
            <a:picLocks noChangeAspect="1"/>
          </p:cNvPicPr>
          <p:nvPr/>
        </p:nvPicPr>
        <p:blipFill>
          <a:blip r:embed="rId7"/>
          <a:stretch>
            <a:fillRect/>
          </a:stretch>
        </p:blipFill>
        <p:spPr>
          <a:xfrm>
            <a:off x="4572000" y="5714357"/>
            <a:ext cx="3048000" cy="292100"/>
          </a:xfrm>
          <a:prstGeom prst="rect">
            <a:avLst/>
          </a:prstGeom>
        </p:spPr>
      </p:pic>
      <p:pic>
        <p:nvPicPr>
          <p:cNvPr id="3" name="Audio 2">
            <a:hlinkClick r:id="" action="ppaction://media"/>
            <a:extLst>
              <a:ext uri="{FF2B5EF4-FFF2-40B4-BE49-F238E27FC236}">
                <a16:creationId xmlns:a16="http://schemas.microsoft.com/office/drawing/2014/main" id="{E2585277-9A32-E146-B2B3-B7E8837081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56537422"/>
      </p:ext>
    </p:extLst>
  </p:cSld>
  <p:clrMapOvr>
    <a:masterClrMapping/>
  </p:clrMapOvr>
  <mc:AlternateContent xmlns:mc="http://schemas.openxmlformats.org/markup-compatibility/2006">
    <mc:Choice xmlns:p14="http://schemas.microsoft.com/office/powerpoint/2010/main" Requires="p14">
      <p:transition spd="slow" p14:dur="2000" advTm="33829"/>
    </mc:Choice>
    <mc:Fallback>
      <p:transition spd="slow" advTm="33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Is Out of Range Exception thrown?</a:t>
            </a:r>
          </a:p>
          <a:p>
            <a:pPr marL="0" lvl="0" indent="0">
              <a:buNone/>
            </a:pPr>
            <a:r>
              <a:rPr lang="en-US" sz="1800" dirty="0"/>
              <a:t>TEST_F(</a:t>
            </a:r>
            <a:r>
              <a:rPr lang="en-US" sz="1800" dirty="0" err="1"/>
              <a:t>CollectionTest</a:t>
            </a:r>
            <a:r>
              <a:rPr lang="en-US" sz="1800" dirty="0"/>
              <a:t>, </a:t>
            </a:r>
            <a:r>
              <a:rPr lang="en-US" sz="1800" dirty="0" err="1"/>
              <a:t>OwnNegative</a:t>
            </a:r>
            <a:r>
              <a:rPr lang="en-US" sz="1800" dirty="0"/>
              <a:t>)</a:t>
            </a:r>
          </a:p>
          <a:p>
            <a:pPr marL="0" lvl="0" indent="0">
              <a:buNone/>
            </a:pPr>
            <a:r>
              <a:rPr lang="en-US" sz="1800" dirty="0"/>
              <a:t>{</a:t>
            </a:r>
          </a:p>
          <a:p>
            <a:pPr marL="0" lvl="0" indent="0">
              <a:buNone/>
            </a:pPr>
            <a:r>
              <a:rPr lang="en-US" sz="1800" dirty="0"/>
              <a:t>	</a:t>
            </a:r>
            <a:r>
              <a:rPr lang="en-US" sz="1800" dirty="0" err="1"/>
              <a:t>add_entries</a:t>
            </a:r>
            <a:r>
              <a:rPr lang="en-US" sz="1800" dirty="0"/>
              <a:t>(2);</a:t>
            </a:r>
          </a:p>
          <a:p>
            <a:pPr marL="0" lvl="0" indent="0">
              <a:buNone/>
            </a:pPr>
            <a:r>
              <a:rPr lang="en-US" sz="1800" dirty="0"/>
              <a:t>	collection-&gt;at(0) = collection-&gt;back() % 2;</a:t>
            </a:r>
          </a:p>
          <a:p>
            <a:pPr marL="0" lvl="0" indent="0">
              <a:buNone/>
            </a:pPr>
            <a:r>
              <a:rPr lang="en-US" sz="1800" dirty="0"/>
              <a:t>	//leaves the remainder - isn't division</a:t>
            </a:r>
          </a:p>
          <a:p>
            <a:pPr marL="0" lvl="0" indent="0">
              <a:buNone/>
            </a:pPr>
            <a:r>
              <a:rPr lang="en-US" sz="1800" dirty="0"/>
              <a:t>	ASSERT_FALSE(collection-&gt;at(0) == collection-&gt;back() / 2); </a:t>
            </a:r>
          </a:p>
          <a:p>
            <a:pPr marL="0" lvl="0" indent="0">
              <a:buNone/>
            </a:pPr>
            <a:r>
              <a:rPr lang="en-US" sz="1800" dirty="0"/>
              <a:t>	//asserts comparison of modulus and division -- error</a:t>
            </a:r>
          </a:p>
          <a:p>
            <a:pPr marL="0" lvl="0" indent="0">
              <a:buNone/>
            </a:pPr>
            <a:r>
              <a:rPr lang="en-US" sz="1800" dirty="0"/>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BB1396C8-5AE6-0745-8BB5-C16C34A034FE}"/>
              </a:ext>
            </a:extLst>
          </p:cNvPr>
          <p:cNvPicPr>
            <a:picLocks noChangeAspect="1"/>
          </p:cNvPicPr>
          <p:nvPr/>
        </p:nvPicPr>
        <p:blipFill>
          <a:blip r:embed="rId7"/>
          <a:stretch>
            <a:fillRect/>
          </a:stretch>
        </p:blipFill>
        <p:spPr>
          <a:xfrm>
            <a:off x="4559300" y="6443701"/>
            <a:ext cx="3073400" cy="292100"/>
          </a:xfrm>
          <a:prstGeom prst="rect">
            <a:avLst/>
          </a:prstGeom>
        </p:spPr>
      </p:pic>
      <p:pic>
        <p:nvPicPr>
          <p:cNvPr id="3" name="Audio 2">
            <a:hlinkClick r:id="" action="ppaction://media"/>
            <a:extLst>
              <a:ext uri="{FF2B5EF4-FFF2-40B4-BE49-F238E27FC236}">
                <a16:creationId xmlns:a16="http://schemas.microsoft.com/office/drawing/2014/main" id="{60465967-F264-9643-B2BE-2578BF70520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84977941"/>
      </p:ext>
    </p:extLst>
  </p:cSld>
  <p:clrMapOvr>
    <a:masterClrMapping/>
  </p:clrMapOvr>
  <mc:AlternateContent xmlns:mc="http://schemas.openxmlformats.org/markup-compatibility/2006">
    <mc:Choice xmlns:p14="http://schemas.microsoft.com/office/powerpoint/2010/main" Requires="p14">
      <p:transition spd="slow" p14:dur="2000" advTm="26577"/>
    </mc:Choice>
    <mc:Fallback>
      <p:transition spd="slow" advTm="26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49C943F-EDF0-3A42-B2FA-9CF83C24C04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314"/>
    </mc:Choice>
    <mc:Fallback>
      <p:transition spd="slow" advTm="45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457200" lvl="1" indent="0" algn="l" rtl="0">
              <a:lnSpc>
                <a:spcPct val="90000"/>
              </a:lnSpc>
              <a:spcBef>
                <a:spcPts val="0"/>
              </a:spcBef>
              <a:spcAft>
                <a:spcPts val="0"/>
              </a:spcAft>
              <a:buClr>
                <a:schemeClr val="lt1"/>
              </a:buClr>
              <a:buSzPts val="2000"/>
              <a:buNone/>
            </a:pPr>
            <a:endParaRPr lang="en-US" dirty="0"/>
          </a:p>
          <a:p>
            <a:r>
              <a:rPr lang="en-US" sz="2400" dirty="0"/>
              <a:t>Lightweight directory access protocol (LDAP) queries information regarding users in a directory service like Microsoft Active Directory (AD). AD can be synced to the cloud in services such as Azure Active Directory (AAD). These queries are vulnerable to SQL injection attacks. It’s important to use a defense in depth strategy for security. This can include firewalls, anti-virus, encryption, and a triple-a framework approach. Data should be sanitized that is sent to other systems due to the vulnerability of injection attacks. Furthermore, administrators should be adhering to the principles of least privilege and default deny for further data protection. Additionally, any applications that are published and available to authenticated users should be thoroughly checked for areas where injection attacks may occur.</a:t>
            </a:r>
          </a:p>
          <a:p>
            <a:r>
              <a:rPr lang="en-US" sz="2400" dirty="0"/>
              <a:t>Current static application security testing (SAST) and dynamic application security testing (DAST) techniques cannot keep up with the pace of modern development. The goal of automation is to integrate a static analysis tool or mechanism into the development environment to alert us of issues as the code is being written. Additionally, any changes can be analyzed quickly so changes can be made quickly. It is recommended that the static analysis tool be put into pre-production in the verify and test phase. Once verified and tested, the newly secure application can be pushed into production for authenticated users.</a:t>
            </a:r>
          </a:p>
          <a:p>
            <a:r>
              <a:rPr lang="en-US" sz="2400" dirty="0"/>
              <a:t>Threat modeling -&gt; Scanning -&gt; Analyzing -&gt; Remediating -&gt; Monitoring</a:t>
            </a:r>
          </a:p>
          <a:p>
            <a:r>
              <a:rPr lang="en-US" sz="2400" dirty="0"/>
              <a:t>DAST &amp; SAST</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688C92F-40F0-804F-BE0C-480CE24868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116"/>
    </mc:Choice>
    <mc:Fallback>
      <p:transition spd="slow" advTm="59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Applications take longer to move to production (CON)</a:t>
            </a:r>
          </a:p>
          <a:p>
            <a:pPr marL="228600" lvl="0" indent="-228600" algn="l" rtl="0">
              <a:lnSpc>
                <a:spcPct val="90000"/>
              </a:lnSpc>
              <a:spcBef>
                <a:spcPts val="0"/>
              </a:spcBef>
              <a:spcAft>
                <a:spcPts val="0"/>
              </a:spcAft>
              <a:buClr>
                <a:schemeClr val="lt1"/>
              </a:buClr>
              <a:buSzPts val="2000"/>
              <a:buChar char="•"/>
            </a:pPr>
            <a:r>
              <a:rPr lang="en-US" sz="2000" dirty="0"/>
              <a:t>Bugs take longer to fix (CON)</a:t>
            </a:r>
          </a:p>
          <a:p>
            <a:pPr marL="228600" lvl="0" indent="-228600" algn="l" rtl="0">
              <a:lnSpc>
                <a:spcPct val="90000"/>
              </a:lnSpc>
              <a:spcBef>
                <a:spcPts val="0"/>
              </a:spcBef>
              <a:spcAft>
                <a:spcPts val="0"/>
              </a:spcAft>
              <a:buClr>
                <a:schemeClr val="lt1"/>
              </a:buClr>
              <a:buSzPts val="2000"/>
              <a:buChar char="•"/>
            </a:pPr>
            <a:r>
              <a:rPr lang="en-US" sz="2000" dirty="0"/>
              <a:t>Difficult to check issues against an industry standard (CON)</a:t>
            </a:r>
          </a:p>
          <a:p>
            <a:pPr marL="228600" lvl="0" indent="-228600" algn="l" rtl="0">
              <a:lnSpc>
                <a:spcPct val="90000"/>
              </a:lnSpc>
              <a:spcBef>
                <a:spcPts val="0"/>
              </a:spcBef>
              <a:spcAft>
                <a:spcPts val="0"/>
              </a:spcAft>
              <a:buClr>
                <a:schemeClr val="lt1"/>
              </a:buClr>
              <a:buSzPts val="2000"/>
              <a:buChar char="•"/>
            </a:pPr>
            <a:r>
              <a:rPr lang="en-US" sz="2000" dirty="0"/>
              <a:t>Missing security gaps (CON)</a:t>
            </a:r>
          </a:p>
          <a:p>
            <a:pPr marL="228600" lvl="0" indent="-228600" algn="l" rtl="0">
              <a:lnSpc>
                <a:spcPct val="90000"/>
              </a:lnSpc>
              <a:spcBef>
                <a:spcPts val="0"/>
              </a:spcBef>
              <a:spcAft>
                <a:spcPts val="0"/>
              </a:spcAft>
              <a:buClr>
                <a:schemeClr val="lt1"/>
              </a:buClr>
              <a:buSzPts val="2000"/>
              <a:buChar char="•"/>
            </a:pPr>
            <a:r>
              <a:rPr lang="en-US" sz="2000" dirty="0"/>
              <a:t>Less costly up-front(PRO)</a:t>
            </a:r>
          </a:p>
          <a:p>
            <a:pPr marL="228600" lvl="0" indent="-228600" algn="l" rtl="0">
              <a:lnSpc>
                <a:spcPct val="90000"/>
              </a:lnSpc>
              <a:spcBef>
                <a:spcPts val="0"/>
              </a:spcBef>
              <a:spcAft>
                <a:spcPts val="0"/>
              </a:spcAft>
              <a:buClr>
                <a:schemeClr val="lt1"/>
              </a:buClr>
              <a:buSzPts val="2000"/>
              <a:buChar char="•"/>
            </a:pPr>
            <a:r>
              <a:rPr lang="en-US" sz="2000" dirty="0"/>
              <a:t>No time wasted for planning or implementation (PRO)</a:t>
            </a:r>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23C8B4E-9BBE-694A-8ABE-7A36ADFB31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607"/>
    </mc:Choice>
    <mc:Fallback>
      <p:transition spd="slow" advTm="43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Automation tools (SAST &amp; DAST)</a:t>
            </a:r>
          </a:p>
          <a:p>
            <a:pPr marL="1143000" lvl="2" indent="-228600" algn="l" rtl="0">
              <a:lnSpc>
                <a:spcPct val="90000"/>
              </a:lnSpc>
              <a:spcBef>
                <a:spcPts val="0"/>
              </a:spcBef>
              <a:spcAft>
                <a:spcPts val="0"/>
              </a:spcAft>
              <a:buClr>
                <a:schemeClr val="lt1"/>
              </a:buClr>
              <a:buSzPts val="1800"/>
              <a:buChar char="•"/>
            </a:pPr>
            <a:r>
              <a:rPr lang="en-US" dirty="0"/>
              <a:t>Effective Quality Assurance Techniques</a:t>
            </a:r>
          </a:p>
          <a:p>
            <a:pPr marL="1143000" lvl="2" indent="-228600" algn="l" rtl="0">
              <a:lnSpc>
                <a:spcPct val="90000"/>
              </a:lnSpc>
              <a:spcBef>
                <a:spcPts val="0"/>
              </a:spcBef>
              <a:spcAft>
                <a:spcPts val="0"/>
              </a:spcAft>
              <a:buClr>
                <a:schemeClr val="lt1"/>
              </a:buClr>
              <a:buSzPts val="1800"/>
              <a:buChar char="•"/>
            </a:pPr>
            <a:r>
              <a:rPr lang="en-US" dirty="0"/>
              <a:t>Encrypted data throughout</a:t>
            </a:r>
          </a:p>
          <a:p>
            <a:pPr marL="1143000" lvl="2" indent="-228600" algn="l" rtl="0">
              <a:lnSpc>
                <a:spcPct val="90000"/>
              </a:lnSpc>
              <a:spcBef>
                <a:spcPts val="0"/>
              </a:spcBef>
              <a:spcAft>
                <a:spcPts val="0"/>
              </a:spcAft>
              <a:buClr>
                <a:schemeClr val="lt1"/>
              </a:buClr>
              <a:buSzPts val="1800"/>
              <a:buChar char="•"/>
            </a:pPr>
            <a:r>
              <a:rPr lang="en-US" dirty="0"/>
              <a:t>Principle of least privilege</a:t>
            </a:r>
          </a:p>
          <a:p>
            <a:pPr marL="1143000" lvl="2" indent="-228600" algn="l" rtl="0">
              <a:lnSpc>
                <a:spcPct val="90000"/>
              </a:lnSpc>
              <a:spcBef>
                <a:spcPts val="0"/>
              </a:spcBef>
              <a:spcAft>
                <a:spcPts val="0"/>
              </a:spcAft>
              <a:buClr>
                <a:schemeClr val="lt1"/>
              </a:buClr>
              <a:buSzPts val="1800"/>
              <a:buChar char="•"/>
            </a:pP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8C2DC14-FADA-854C-BDDB-E726671C85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95"/>
    </mc:Choice>
    <mc:Fallback>
      <p:transition spd="slow" advTm="28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It’s important that all principles be followed and adhered to for the best security measures. For instance, the sensitive data that we have or collect should be encrypted. This would apply to any stored passwords. Another example would be pins or social security numbers.</a:t>
            </a:r>
          </a:p>
          <a:p>
            <a:pPr marL="228600" lvl="0" indent="-228600" algn="l" rtl="0">
              <a:lnSpc>
                <a:spcPct val="90000"/>
              </a:lnSpc>
              <a:spcBef>
                <a:spcPts val="0"/>
              </a:spcBef>
              <a:spcAft>
                <a:spcPts val="0"/>
              </a:spcAft>
              <a:buClr>
                <a:schemeClr val="lt1"/>
              </a:buClr>
              <a:buSzPts val="2200"/>
              <a:buChar char="•"/>
            </a:pPr>
            <a:r>
              <a:rPr lang="en-US" sz="1800" dirty="0"/>
              <a:t>Defense-in-depth is an important strategy, as this can prevent some of the most severe vulnerabilities within the coding standards such as SQL injections. Furthermore, if we become vulnerable to an attack, we will have other defenses in place such as firewalls and authentication in order to prevent an even larger breach.</a:t>
            </a:r>
          </a:p>
          <a:p>
            <a:pPr marL="228600" lvl="0" indent="-228600" algn="l" rtl="0">
              <a:lnSpc>
                <a:spcPct val="90000"/>
              </a:lnSpc>
              <a:spcBef>
                <a:spcPts val="0"/>
              </a:spcBef>
              <a:spcAft>
                <a:spcPts val="0"/>
              </a:spcAft>
              <a:buClr>
                <a:schemeClr val="lt1"/>
              </a:buClr>
              <a:buSzPts val="2200"/>
              <a:buChar char="•"/>
            </a:pPr>
            <a:r>
              <a:rPr lang="en-US" sz="1800" dirty="0"/>
              <a:t>Implementing the use of automation tools during testing can help us find bugs more quickly. Automation can help us deploy our programs faster by finding and eliminating bugs faster. They can also help us keep us with industry standards such as OWASP and CERT much easier.</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5429853-1872-D94D-B05B-C1C50D71E9B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000"/>
    </mc:Choice>
    <mc:Fallback>
      <p:transition spd="slow" advTm="6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lt1"/>
              </a:buClr>
              <a:buSzPts val="2200"/>
              <a:buChar char="•"/>
            </a:pPr>
            <a:r>
              <a:rPr lang="en-US" dirty="0"/>
              <a:t>[Provide APA-style references with links to resources, articles, and videos that you used in your presentation.]</a:t>
            </a:r>
          </a:p>
          <a:p>
            <a:r>
              <a:rPr lang="en-US" dirty="0"/>
              <a:t>Das, P. (2021, December 29). </a:t>
            </a:r>
            <a:r>
              <a:rPr lang="en-US" i="1" dirty="0"/>
              <a:t>Protect sensitive data: Data in use encryption: Tech brief</a:t>
            </a:r>
            <a:r>
              <a:rPr lang="en-US" dirty="0"/>
              <a:t>. </a:t>
            </a:r>
            <a:r>
              <a:rPr lang="en-US" dirty="0" err="1"/>
              <a:t>Sotero</a:t>
            </a:r>
            <a:r>
              <a:rPr lang="en-US" dirty="0"/>
              <a:t>. Retrieved February 13, 2022, from https://</a:t>
            </a:r>
            <a:r>
              <a:rPr lang="en-US" dirty="0" err="1"/>
              <a:t>www.soterosoft.com</a:t>
            </a:r>
            <a:r>
              <a:rPr lang="en-US" dirty="0"/>
              <a:t>/blog/data-in-use-encryption-data-in-motion-encryption/ </a:t>
            </a:r>
          </a:p>
          <a:p>
            <a:r>
              <a:rPr lang="en-US" dirty="0" err="1"/>
              <a:t>Eshkeazi</a:t>
            </a:r>
            <a:r>
              <a:rPr lang="en-US" dirty="0"/>
              <a:t>, S. (2020, July 30). </a:t>
            </a:r>
            <a:r>
              <a:rPr lang="en-US" i="1" dirty="0"/>
              <a:t>Secure coding done right</a:t>
            </a:r>
            <a:r>
              <a:rPr lang="en-US" dirty="0"/>
              <a:t>. </a:t>
            </a:r>
            <a:r>
              <a:rPr lang="en-US" dirty="0" err="1"/>
              <a:t>SecureCoding</a:t>
            </a:r>
            <a:r>
              <a:rPr lang="en-US" dirty="0"/>
              <a:t>. Retrieved January 24, 2022, from https://</a:t>
            </a:r>
            <a:r>
              <a:rPr lang="en-US" dirty="0" err="1"/>
              <a:t>www.securecoding.com</a:t>
            </a:r>
            <a:r>
              <a:rPr lang="en-US" dirty="0"/>
              <a:t>/blog/secure-coding-done-right/#:~:text=Sanitize%20Data%20Sent%20to%20Other%20Systems&amp;text=To%20prevent%20attackers%20from%20taking,output%20in%20a%20given%20context. </a:t>
            </a:r>
          </a:p>
          <a:p>
            <a:r>
              <a:rPr lang="en-US" dirty="0"/>
              <a:t>Lo Faso, V. (2015, April 28). </a:t>
            </a:r>
            <a:r>
              <a:rPr lang="en-US" i="1" dirty="0"/>
              <a:t>How to protect data in flight</a:t>
            </a:r>
            <a:r>
              <a:rPr lang="en-US" dirty="0"/>
              <a:t>. Worldwide IT Training. Retrieved February 13, 2022, from https://</a:t>
            </a:r>
            <a:r>
              <a:rPr lang="en-US" dirty="0" err="1"/>
              <a:t>www.globalknowledge.com</a:t>
            </a:r>
            <a:r>
              <a:rPr lang="en-US" dirty="0"/>
              <a:t>/us-</a:t>
            </a:r>
            <a:r>
              <a:rPr lang="en-US" dirty="0" err="1"/>
              <a:t>en</a:t>
            </a:r>
            <a:r>
              <a:rPr lang="en-US" dirty="0"/>
              <a:t>/resources/resource-library/articles/how-to-protect-data-in-flight/#</a:t>
            </a:r>
            <a:r>
              <a:rPr lang="en-US" dirty="0" err="1"/>
              <a:t>gref</a:t>
            </a:r>
            <a:r>
              <a:rPr lang="en-US" dirty="0"/>
              <a:t> </a:t>
            </a:r>
          </a:p>
          <a:p>
            <a:r>
              <a:rPr lang="en-US" dirty="0" err="1"/>
              <a:t>Mylonas</a:t>
            </a:r>
            <a:r>
              <a:rPr lang="en-US" dirty="0"/>
              <a:t>, L. (2018, November 27). </a:t>
            </a:r>
            <a:r>
              <a:rPr lang="en-US" i="1" dirty="0"/>
              <a:t>What is AAA Security? an introduction to authentication, </a:t>
            </a:r>
            <a:r>
              <a:rPr lang="en-US" i="1" dirty="0" err="1"/>
              <a:t>Authorisation</a:t>
            </a:r>
            <a:r>
              <a:rPr lang="en-US" i="1" dirty="0"/>
              <a:t> and Accounting</a:t>
            </a:r>
            <a:r>
              <a:rPr lang="en-US" dirty="0"/>
              <a:t>. </a:t>
            </a:r>
            <a:r>
              <a:rPr lang="en-US" dirty="0" err="1"/>
              <a:t>Codebots</a:t>
            </a:r>
            <a:r>
              <a:rPr lang="en-US" dirty="0"/>
              <a:t>. Retrieved February 6, 2022, from https://</a:t>
            </a:r>
            <a:r>
              <a:rPr lang="en-US" dirty="0" err="1"/>
              <a:t>codebots.com</a:t>
            </a:r>
            <a:r>
              <a:rPr lang="en-US" dirty="0"/>
              <a:t>/application-security/aaa-security-an-introduction-to-authentication-authorisation-accounting </a:t>
            </a:r>
          </a:p>
          <a:p>
            <a:r>
              <a:rPr lang="en-US" dirty="0" err="1"/>
              <a:t>Seacord</a:t>
            </a:r>
            <a:r>
              <a:rPr lang="en-US" dirty="0"/>
              <a:t>, R., &amp; </a:t>
            </a:r>
            <a:r>
              <a:rPr lang="en-US" dirty="0" err="1"/>
              <a:t>Schiela</a:t>
            </a:r>
            <a:r>
              <a:rPr lang="en-US" dirty="0"/>
              <a:t>, R. (2018, May 2). </a:t>
            </a:r>
            <a:r>
              <a:rPr lang="en-US" i="1" dirty="0"/>
              <a:t>Confluence</a:t>
            </a:r>
            <a:r>
              <a:rPr lang="en-US" dirty="0"/>
              <a:t>. Top 10 Secure Coding Practices - CERT Secure Coding - Confluence. Retrieved January 24, 2022, from </a:t>
            </a:r>
            <a:r>
              <a:rPr lang="en-US" u="sng" dirty="0">
                <a:hlinkClick r:id="rId4"/>
              </a:rPr>
              <a:t>https://wiki.sei.cmu.edu/confluence/display/seccode/Top+10+Secure+Coding+Practices?focusedCommentId=88044413</a:t>
            </a:r>
            <a:endParaRPr lang="en-US" dirty="0"/>
          </a:p>
          <a:p>
            <a:r>
              <a:rPr lang="en-US" dirty="0"/>
              <a:t>Vijayan, J. (2021, June 19). </a:t>
            </a:r>
            <a:r>
              <a:rPr lang="en-US" i="1" dirty="0"/>
              <a:t>Why automating your security testing is mission-critical</a:t>
            </a:r>
            <a:r>
              <a:rPr lang="en-US" dirty="0"/>
              <a:t>. </a:t>
            </a:r>
            <a:r>
              <a:rPr lang="en-US" dirty="0" err="1"/>
              <a:t>TechBeacon</a:t>
            </a:r>
            <a:r>
              <a:rPr lang="en-US" dirty="0"/>
              <a:t>. Retrieved February 13, 2022, from https://</a:t>
            </a:r>
            <a:r>
              <a:rPr lang="en-US" dirty="0" err="1"/>
              <a:t>techbeacon.com</a:t>
            </a:r>
            <a:r>
              <a:rPr lang="en-US" dirty="0"/>
              <a:t>/security/why-automating-your-security-testing-mission-critical </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This is the recommended upgrade to the current Green Pace security policy. The company is currently utilizing a DevOps security policy, which could use security optimization in a DevSecOps pipeline.</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829CF6F-0FFB-2042-9021-3C9C71263CD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297"/>
    </mc:Choice>
    <mc:Fallback>
      <p:transition spd="slow" advTm="36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0" algn="l" rtl="0">
              <a:lnSpc>
                <a:spcPct val="107916"/>
              </a:lnSpc>
              <a:spcBef>
                <a:spcPts val="0"/>
              </a:spcBef>
              <a:spcAft>
                <a:spcPts val="0"/>
              </a:spcAft>
              <a:buSzPts val="1800"/>
              <a:buNone/>
            </a:pPr>
            <a:r>
              <a:rPr lang="en-US" sz="2000" dirty="0">
                <a:solidFill>
                  <a:schemeClr val="bg1"/>
                </a:solidFill>
              </a:rPr>
              <a:t>Within the most likely to occur are the priority issues: String Correctness &amp; SQL Injection</a:t>
            </a:r>
          </a:p>
          <a:p>
            <a:pPr marL="228600" lvl="0" indent="0" algn="l" rtl="0">
              <a:lnSpc>
                <a:spcPct val="107916"/>
              </a:lnSpc>
              <a:spcBef>
                <a:spcPts val="0"/>
              </a:spcBef>
              <a:spcAft>
                <a:spcPts val="0"/>
              </a:spcAft>
              <a:buSzPts val="1800"/>
              <a:buNone/>
            </a:pPr>
            <a:r>
              <a:rPr lang="en-US" sz="2000" dirty="0">
                <a:solidFill>
                  <a:schemeClr val="bg1"/>
                </a:solidFill>
              </a:rPr>
              <a:t>The lowest priority consists of the most unlikely to occur: Assertions, Data Type, File Management, and Function Declaration</a:t>
            </a:r>
            <a:endParaRPr sz="2000" dirty="0">
              <a:solidFill>
                <a:schemeClr val="bg1"/>
              </a:solidFill>
            </a:endParaRPr>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101821058"/>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ERR-55-CPP</a:t>
                      </a:r>
                      <a:r>
                        <a:rPr lang="en-US" sz="2000" dirty="0">
                          <a:effectLst/>
                        </a:rPr>
                        <a:t> , </a:t>
                      </a:r>
                      <a:r>
                        <a:rPr lang="en-US" sz="2000" b="0" i="0" u="none" strike="noStrike" cap="none" dirty="0">
                          <a:solidFill>
                            <a:srgbClr val="000000"/>
                          </a:solidFill>
                          <a:effectLst/>
                          <a:latin typeface="Arial"/>
                          <a:ea typeface="Arial"/>
                          <a:cs typeface="Arial"/>
                          <a:sym typeface="Arial"/>
                        </a:rPr>
                        <a:t>FIO-30-C</a:t>
                      </a:r>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INT-33-C,</a:t>
                      </a:r>
                      <a:r>
                        <a:rPr lang="en-US" sz="2000" dirty="0">
                          <a:effectLst/>
                        </a:rPr>
                        <a:t> </a:t>
                      </a:r>
                      <a:r>
                        <a:rPr lang="en-US" sz="2000" b="0" i="0" u="none" strike="noStrike" cap="none" dirty="0">
                          <a:solidFill>
                            <a:srgbClr val="000000"/>
                          </a:solidFill>
                          <a:effectLst/>
                          <a:latin typeface="Arial"/>
                          <a:ea typeface="Arial"/>
                          <a:cs typeface="Arial"/>
                          <a:sym typeface="Arial"/>
                        </a:rPr>
                        <a:t>STR-50-CPP</a:t>
                      </a:r>
                      <a:r>
                        <a:rPr lang="en-US" sz="2000" dirty="0">
                          <a:effectLst/>
                        </a:rPr>
                        <a:t> </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FIO-30-C</a:t>
                      </a:r>
                      <a:r>
                        <a:rPr lang="en-US" sz="2000" dirty="0">
                          <a:effectLst/>
                        </a:rPr>
                        <a:t> , </a:t>
                      </a:r>
                      <a:r>
                        <a:rPr lang="en-US" sz="2000" b="0" i="0" u="none" strike="noStrike" cap="none" dirty="0">
                          <a:solidFill>
                            <a:srgbClr val="000000"/>
                          </a:solidFill>
                          <a:effectLst/>
                          <a:latin typeface="Arial"/>
                          <a:ea typeface="Arial"/>
                          <a:cs typeface="Arial"/>
                          <a:sym typeface="Arial"/>
                        </a:rPr>
                        <a:t>STR-50-CPP</a:t>
                      </a:r>
                      <a:endParaRPr lang="en-US" sz="2000" dirty="0">
                        <a:effectLst/>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DCL-03-C</a:t>
                      </a:r>
                      <a:r>
                        <a:rPr lang="en-US" sz="2000" dirty="0">
                          <a:effectLst/>
                        </a:rPr>
                        <a:t> , </a:t>
                      </a:r>
                      <a:r>
                        <a:rPr lang="en-US" sz="2000" b="0" i="0" u="none" strike="noStrike" cap="none" dirty="0">
                          <a:solidFill>
                            <a:srgbClr val="000000"/>
                          </a:solidFill>
                          <a:effectLst/>
                          <a:latin typeface="Arial"/>
                          <a:ea typeface="Arial"/>
                          <a:cs typeface="Arial"/>
                          <a:sym typeface="Arial"/>
                        </a:rPr>
                        <a:t>INT-36-C</a:t>
                      </a:r>
                      <a:r>
                        <a:rPr lang="en-US" sz="2000" dirty="0">
                          <a:effectLst/>
                        </a:rPr>
                        <a:t> </a:t>
                      </a:r>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MSC-53-CPP</a:t>
                      </a:r>
                      <a:r>
                        <a:rPr lang="en-US" sz="2000" dirty="0">
                          <a:effectLst/>
                        </a:rPr>
                        <a:t> , </a:t>
                      </a:r>
                      <a:r>
                        <a:rPr lang="en-US" sz="2000" b="0" i="0" u="none" strike="noStrike" cap="none" dirty="0">
                          <a:solidFill>
                            <a:srgbClr val="000000"/>
                          </a:solidFill>
                          <a:effectLst/>
                          <a:latin typeface="Arial"/>
                          <a:ea typeface="Arial"/>
                          <a:cs typeface="Arial"/>
                          <a:sym typeface="Arial"/>
                        </a:rPr>
                        <a:t>DCL-52-CPP</a:t>
                      </a:r>
                      <a:r>
                        <a:rPr lang="en-US" sz="2000" dirty="0">
                          <a:effectLst/>
                        </a:rPr>
                        <a:t> </a:t>
                      </a:r>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FIO-51-CPP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DCL-03-C</a:t>
                      </a:r>
                      <a:r>
                        <a:rPr lang="en-US" sz="2000" dirty="0">
                          <a:effectLst/>
                        </a:rPr>
                        <a:t> , </a:t>
                      </a:r>
                      <a:r>
                        <a:rPr lang="en-US" sz="2000" b="0" i="0" u="none" strike="noStrike" cap="none" dirty="0">
                          <a:solidFill>
                            <a:srgbClr val="000000"/>
                          </a:solidFill>
                          <a:effectLst/>
                          <a:latin typeface="Arial"/>
                          <a:ea typeface="Arial"/>
                          <a:cs typeface="Arial"/>
                          <a:sym typeface="Arial"/>
                        </a:rPr>
                        <a:t>DCL-52-CPP</a:t>
                      </a:r>
                    </a:p>
                    <a:p>
                      <a:pPr marL="0" marR="0" lvl="0" indent="0" algn="ctr" rtl="0">
                        <a:lnSpc>
                          <a:spcPct val="100000"/>
                        </a:lnSpc>
                        <a:spcBef>
                          <a:spcPts val="0"/>
                        </a:spcBef>
                        <a:spcAft>
                          <a:spcPts val="0"/>
                        </a:spcAft>
                        <a:buClr>
                          <a:srgbClr val="000000"/>
                        </a:buClr>
                        <a:buSzPts val="3600"/>
                        <a:buFont typeface="Arial"/>
                        <a:buNone/>
                      </a:pPr>
                      <a:r>
                        <a:rPr lang="en-US" sz="2000" b="0" i="0" u="none" strike="noStrike" cap="none" dirty="0">
                          <a:solidFill>
                            <a:srgbClr val="000000"/>
                          </a:solidFill>
                          <a:effectLst/>
                          <a:latin typeface="Arial"/>
                          <a:ea typeface="Arial"/>
                          <a:cs typeface="Arial"/>
                          <a:sym typeface="Arial"/>
                        </a:rPr>
                        <a:t>FIO-51-CPP,</a:t>
                      </a:r>
                      <a:r>
                        <a:rPr lang="en-US" sz="2000" dirty="0">
                          <a:effectLst/>
                        </a:rPr>
                        <a:t> </a:t>
                      </a:r>
                      <a:r>
                        <a:rPr lang="en-US" sz="2000" b="0" i="0" u="none" strike="noStrike" cap="none" dirty="0">
                          <a:solidFill>
                            <a:srgbClr val="000000"/>
                          </a:solidFill>
                          <a:effectLst/>
                          <a:latin typeface="Arial"/>
                          <a:ea typeface="Arial"/>
                          <a:cs typeface="Arial"/>
                          <a:sym typeface="Arial"/>
                        </a:rPr>
                        <a:t>MSC-53-CPP</a:t>
                      </a:r>
                      <a:r>
                        <a:rPr lang="en-US" sz="2000" dirty="0">
                          <a:effectLst/>
                        </a:rPr>
                        <a:t> </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2EB487B-FAEB-A74E-8018-83884CE5BD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897"/>
    </mc:Choice>
    <mc:Fallback>
      <p:transition spd="slow" advTm="48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Validate Input Data: Data Type, Data Value, Integer Conversion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Heed Compiler Warnings: Data Type, Data Value, String Correctness, SQL Injection, Memory Protection, Assertions, Exceptions, Integer Conversion, Function Declaration, File Management</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Keep It Simple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Default Deny: SQL Injection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Adhere to the Principle of Least Privilege: SQL Injection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Sanitize Data Sent to Other Systems: SQL Injection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Practice Defense in Depth: SQL Injection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Use Effective Quality Assurance Techniques: Data Type, Data Value, String Correctness, SQL Injection, Memory Protection, Assertions, Exceptions, Integer  Conversion, Function Declaration, File Management</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Adopt a Secure Coding Standard: Data Type, Data Value, String Correctness, SQL Injection, Memory Protection, Assertions, Exceptions, Integer Conversion, Function Declaration, File Management</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D199AA5-F78E-954A-A7ED-2A45747CF4D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713"/>
    </mc:Choice>
    <mc:Fallback>
      <p:transition spd="slow" advTm="72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Data Type</a:t>
            </a:r>
          </a:p>
          <a:p>
            <a:pPr marL="228600" lvl="0" indent="-228600" algn="l" rtl="0">
              <a:lnSpc>
                <a:spcPct val="90000"/>
              </a:lnSpc>
              <a:spcBef>
                <a:spcPts val="0"/>
              </a:spcBef>
              <a:spcAft>
                <a:spcPts val="0"/>
              </a:spcAft>
              <a:buClr>
                <a:schemeClr val="lt1"/>
              </a:buClr>
              <a:buSzPts val="2000"/>
              <a:buChar char="•"/>
            </a:pPr>
            <a:r>
              <a:rPr lang="en-US" dirty="0"/>
              <a:t>Data Value</a:t>
            </a:r>
          </a:p>
          <a:p>
            <a:pPr marL="228600" lvl="0" indent="-228600" algn="l" rtl="0">
              <a:lnSpc>
                <a:spcPct val="90000"/>
              </a:lnSpc>
              <a:spcBef>
                <a:spcPts val="0"/>
              </a:spcBef>
              <a:spcAft>
                <a:spcPts val="0"/>
              </a:spcAft>
              <a:buClr>
                <a:schemeClr val="lt1"/>
              </a:buClr>
              <a:buSzPts val="2000"/>
              <a:buChar char="•"/>
            </a:pPr>
            <a:r>
              <a:rPr lang="en-US" dirty="0"/>
              <a:t>String Correctness</a:t>
            </a:r>
          </a:p>
          <a:p>
            <a:pPr marL="228600" lvl="0" indent="-228600" algn="l" rtl="0">
              <a:lnSpc>
                <a:spcPct val="90000"/>
              </a:lnSpc>
              <a:spcBef>
                <a:spcPts val="0"/>
              </a:spcBef>
              <a:spcAft>
                <a:spcPts val="0"/>
              </a:spcAft>
              <a:buClr>
                <a:schemeClr val="lt1"/>
              </a:buClr>
              <a:buSzPts val="2000"/>
              <a:buChar char="•"/>
            </a:pPr>
            <a:r>
              <a:rPr lang="en-US" dirty="0"/>
              <a:t>SQL Injection</a:t>
            </a:r>
          </a:p>
          <a:p>
            <a:pPr marL="228600" lvl="0" indent="-228600" algn="l" rtl="0">
              <a:lnSpc>
                <a:spcPct val="90000"/>
              </a:lnSpc>
              <a:spcBef>
                <a:spcPts val="0"/>
              </a:spcBef>
              <a:spcAft>
                <a:spcPts val="0"/>
              </a:spcAft>
              <a:buClr>
                <a:schemeClr val="lt1"/>
              </a:buClr>
              <a:buSzPts val="2000"/>
              <a:buChar char="•"/>
            </a:pPr>
            <a:r>
              <a:rPr lang="en-US" dirty="0"/>
              <a:t>Memory Protection</a:t>
            </a:r>
          </a:p>
          <a:p>
            <a:pPr marL="228600" lvl="0" indent="-228600" algn="l" rtl="0">
              <a:lnSpc>
                <a:spcPct val="90000"/>
              </a:lnSpc>
              <a:spcBef>
                <a:spcPts val="0"/>
              </a:spcBef>
              <a:spcAft>
                <a:spcPts val="0"/>
              </a:spcAft>
              <a:buClr>
                <a:schemeClr val="lt1"/>
              </a:buClr>
              <a:buSzPts val="2000"/>
              <a:buChar char="•"/>
            </a:pPr>
            <a:r>
              <a:rPr lang="en-US" dirty="0"/>
              <a:t>Assertions</a:t>
            </a:r>
          </a:p>
          <a:p>
            <a:pPr marL="228600" lvl="0" indent="-228600" algn="l" rtl="0">
              <a:lnSpc>
                <a:spcPct val="90000"/>
              </a:lnSpc>
              <a:spcBef>
                <a:spcPts val="0"/>
              </a:spcBef>
              <a:spcAft>
                <a:spcPts val="0"/>
              </a:spcAft>
              <a:buClr>
                <a:schemeClr val="lt1"/>
              </a:buClr>
              <a:buSzPts val="2000"/>
              <a:buChar char="•"/>
            </a:pPr>
            <a:r>
              <a:rPr lang="en-US" dirty="0"/>
              <a:t>Exceptions</a:t>
            </a:r>
          </a:p>
          <a:p>
            <a:pPr marL="228600" lvl="0" indent="-228600" algn="l" rtl="0">
              <a:lnSpc>
                <a:spcPct val="90000"/>
              </a:lnSpc>
              <a:spcBef>
                <a:spcPts val="0"/>
              </a:spcBef>
              <a:spcAft>
                <a:spcPts val="0"/>
              </a:spcAft>
              <a:buClr>
                <a:schemeClr val="lt1"/>
              </a:buClr>
              <a:buSzPts val="2000"/>
              <a:buChar char="•"/>
            </a:pPr>
            <a:r>
              <a:rPr lang="en-US" dirty="0"/>
              <a:t>Integer Conversion</a:t>
            </a:r>
          </a:p>
          <a:p>
            <a:pPr marL="228600" lvl="0" indent="-228600" algn="l" rtl="0">
              <a:lnSpc>
                <a:spcPct val="90000"/>
              </a:lnSpc>
              <a:spcBef>
                <a:spcPts val="0"/>
              </a:spcBef>
              <a:spcAft>
                <a:spcPts val="0"/>
              </a:spcAft>
              <a:buClr>
                <a:schemeClr val="lt1"/>
              </a:buClr>
              <a:buSzPts val="2000"/>
              <a:buChar char="•"/>
            </a:pPr>
            <a:r>
              <a:rPr lang="en-US" dirty="0"/>
              <a:t>Function Declaration</a:t>
            </a:r>
          </a:p>
          <a:p>
            <a:pPr marL="228600" lvl="0" indent="-228600" algn="l" rtl="0">
              <a:lnSpc>
                <a:spcPct val="90000"/>
              </a:lnSpc>
              <a:spcBef>
                <a:spcPts val="0"/>
              </a:spcBef>
              <a:spcAft>
                <a:spcPts val="0"/>
              </a:spcAft>
              <a:buClr>
                <a:schemeClr val="lt1"/>
              </a:buClr>
              <a:buSzPts val="2000"/>
              <a:buChar char="•"/>
            </a:pPr>
            <a:r>
              <a:rPr lang="en-US" dirty="0"/>
              <a:t>File Management</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F042BF9-866C-014D-B8F0-11279E3075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312"/>
    </mc:Choice>
    <mc:Fallback>
      <p:transition spd="slow" advTm="6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spcBef>
                <a:spcPts val="0"/>
              </a:spcBef>
              <a:buSzPts val="2000"/>
            </a:pPr>
            <a:r>
              <a:rPr lang="en-US" sz="2000" dirty="0"/>
              <a:t>Encryption in flight- </a:t>
            </a:r>
            <a:r>
              <a:rPr lang="en-US" dirty="0"/>
              <a:t>This is the process of encrypting data while it’s being transmitted. The best way to ensure data being transmitted on the web is safe is by using a layer of security during transport such as TLS or transport layer security. This will change the http to https. This can be achieved using either asymmetric or symmetric keys. This would apply to the policy because it would ensure that only authorized receivers can gain access to the sender’s sensitive information.</a:t>
            </a:r>
            <a:r>
              <a:rPr lang="en-US" sz="2000" dirty="0"/>
              <a:t> </a:t>
            </a:r>
          </a:p>
          <a:p>
            <a:pPr marL="228600" lvl="0" indent="-228600">
              <a:spcBef>
                <a:spcPts val="0"/>
              </a:spcBef>
              <a:buSzPts val="2000"/>
            </a:pPr>
            <a:r>
              <a:rPr lang="en-US" sz="2000" dirty="0"/>
              <a:t>Encryption at rest- </a:t>
            </a:r>
            <a:r>
              <a:rPr lang="en-US" dirty="0"/>
              <a:t>This usually refers to stored data on backups, archives, or even cloud storage which is inactive. This data is going to be translated from readable form into encrypted form. Therefore, only authorized users with the correct key will have access. The policy applies because only users who can decrypt this data can see it, and this prevents unwanted breaches. </a:t>
            </a:r>
            <a:endParaRPr lang="en-US" sz="2000" dirty="0"/>
          </a:p>
          <a:p>
            <a:pPr marL="228600" lvl="0" indent="-228600">
              <a:spcBef>
                <a:spcPts val="0"/>
              </a:spcBef>
              <a:buSzPts val="2000"/>
            </a:pPr>
            <a:r>
              <a:rPr lang="en-US" sz="2000" dirty="0"/>
              <a:t>Encryption in use- </a:t>
            </a:r>
            <a:r>
              <a:rPr lang="en-US" dirty="0"/>
              <a:t>Encryption in use can refer to data which is active. This data may be under constant change. However, this data is likely stored on a CPU, within files, or possibly even a user’s RAM. According to Das, “All sensitive data is encrypted, including all data fields in all applications, adhering to the AES-256 standards.” (Das) This applies to the policy as it does not allow unauthorized access. It also strengthens endpoints, such as workstations.</a:t>
            </a:r>
            <a:r>
              <a:rPr lang="en-US" sz="1600" dirty="0"/>
              <a:t> </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0473AB9-3944-B842-AF39-68E8A6346C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351"/>
    </mc:Choice>
    <mc:Fallback>
      <p:transition spd="slow" advTm="61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400"/>
              <a:buChar char="•"/>
            </a:pPr>
            <a:r>
              <a:rPr lang="en-US" sz="2400" dirty="0"/>
              <a:t>Authentication – Authentication can refer to user logins. This a way of user identification and making sure that a user is who they are claiming to be. A user will likely have a username or email and a password. Authenticated user’s credentials will match a set of user’s credentials that are stored with the user database. Plain-text passwords should not be stored. However, OWASP clears the storing of salted cryptographic hashes of passwords. Additionally, password entry will be denied after a certain number of attempts. The policy should deny access to a user who cannot authenticate.</a:t>
            </a:r>
          </a:p>
          <a:p>
            <a:pPr marL="228600" lvl="0" indent="-228600">
              <a:spcBef>
                <a:spcPts val="0"/>
              </a:spcBef>
              <a:buSzPts val="2400"/>
            </a:pPr>
            <a:r>
              <a:rPr lang="en-US" sz="2400" dirty="0"/>
              <a:t>Authorization – </a:t>
            </a:r>
            <a:r>
              <a:rPr lang="en-US" dirty="0"/>
              <a:t>New users will be issued an access level. This should adhere to the policy of least privilege and default deny will be in place. This means that the level of access the user is authorized to have is sufficient for their job to be done and no extra access. Access will be denied to those who are not authorized. This authorization would apply to services as well as files accessed by the users. This policy ensures that the data is protected.</a:t>
            </a:r>
            <a:r>
              <a:rPr lang="en-US" sz="2400" dirty="0"/>
              <a:t> </a:t>
            </a:r>
          </a:p>
          <a:p>
            <a:pPr marL="228600" lvl="0" indent="-228600">
              <a:spcBef>
                <a:spcPts val="0"/>
              </a:spcBef>
              <a:buSzPts val="2400"/>
            </a:pPr>
            <a:r>
              <a:rPr lang="en-US" sz="2400" dirty="0"/>
              <a:t>Accounting – </a:t>
            </a:r>
            <a:r>
              <a:rPr lang="en-US" dirty="0"/>
              <a:t>Accounting is a way of logging information. This would allow administrators to view logins, database changes, the addition of new users as well as the level of access, files being accessed, and any session information. For instance, an administrator may wish to see what application was accessed from which location at what time and from what IP address. If this is inconsistent from a user’s normal login behavior, then the account may have been compromised. This type of auditing is important to the policy, because any unwanted behavior or actions can be tracked and mitigated quickly.</a:t>
            </a:r>
            <a:r>
              <a:rPr lang="en-US" sz="2400" dirty="0"/>
              <a:t> </a:t>
            </a:r>
          </a:p>
          <a:p>
            <a:pPr marL="228600" lvl="0" indent="-228600" algn="l" rtl="0">
              <a:lnSpc>
                <a:spcPct val="90000"/>
              </a:lnSpc>
              <a:spcBef>
                <a:spcPts val="0"/>
              </a:spcBef>
              <a:spcAft>
                <a:spcPts val="0"/>
              </a:spcAft>
              <a:buClr>
                <a:schemeClr val="lt1"/>
              </a:buClr>
              <a:buSzPts val="2400"/>
              <a:buChar char="•"/>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F147F10-46D3-E648-8A94-58AC45CC0F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940"/>
    </mc:Choice>
    <mc:Fallback>
      <p:transition spd="slow" advTm="70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20070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Is the collection empty?</a:t>
            </a:r>
          </a:p>
          <a:p>
            <a:pPr marL="0" lvl="0" indent="0">
              <a:buNone/>
            </a:pPr>
            <a:r>
              <a:rPr lang="en-US" sz="1800" dirty="0"/>
              <a:t>TEST_F(</a:t>
            </a:r>
            <a:r>
              <a:rPr lang="en-US" sz="1800" dirty="0" err="1"/>
              <a:t>CollectionTest</a:t>
            </a:r>
            <a:r>
              <a:rPr lang="en-US" sz="1800" dirty="0"/>
              <a:t>, </a:t>
            </a:r>
            <a:r>
              <a:rPr lang="en-US" sz="1800" dirty="0" err="1"/>
              <a:t>IsEmptyOnCreate</a:t>
            </a:r>
            <a:r>
              <a:rPr lang="en-US" sz="1800" dirty="0"/>
              <a:t>)</a:t>
            </a:r>
          </a:p>
          <a:p>
            <a:pPr marL="0" lvl="0" indent="0">
              <a:buNone/>
            </a:pPr>
            <a:r>
              <a:rPr lang="en-US" sz="1800" dirty="0"/>
              <a:t>{</a:t>
            </a:r>
          </a:p>
          <a:p>
            <a:pPr marL="0" lvl="0" indent="0">
              <a:buNone/>
            </a:pPr>
            <a:r>
              <a:rPr lang="en-US" sz="1800" dirty="0"/>
              <a:t>	ASSERT_TRUE(collection-&gt;empty());</a:t>
            </a:r>
          </a:p>
          <a:p>
            <a:pPr marL="0" lvl="0" indent="0">
              <a:buNone/>
            </a:pPr>
            <a:r>
              <a:rPr lang="en-US" sz="1800" dirty="0"/>
              <a: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310FECC2-4486-1142-A0E8-B998F35F3DF8}"/>
              </a:ext>
            </a:extLst>
          </p:cNvPr>
          <p:cNvPicPr>
            <a:picLocks noChangeAspect="1"/>
          </p:cNvPicPr>
          <p:nvPr/>
        </p:nvPicPr>
        <p:blipFill>
          <a:blip r:embed="rId7"/>
          <a:stretch>
            <a:fillRect/>
          </a:stretch>
        </p:blipFill>
        <p:spPr>
          <a:xfrm>
            <a:off x="4254500" y="4704035"/>
            <a:ext cx="3683000" cy="355600"/>
          </a:xfrm>
          <a:prstGeom prst="rect">
            <a:avLst/>
          </a:prstGeom>
        </p:spPr>
      </p:pic>
      <p:pic>
        <p:nvPicPr>
          <p:cNvPr id="3" name="Audio 2">
            <a:hlinkClick r:id="" action="ppaction://media"/>
            <a:extLst>
              <a:ext uri="{FF2B5EF4-FFF2-40B4-BE49-F238E27FC236}">
                <a16:creationId xmlns:a16="http://schemas.microsoft.com/office/drawing/2014/main" id="{BF332616-6F84-6043-B978-0E87F0FCE08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047"/>
    </mc:Choice>
    <mc:Fallback>
      <p:transition spd="slow" advTm="44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b="1" dirty="0"/>
              <a:t>Can an entry be added to an empty vector?</a:t>
            </a:r>
          </a:p>
          <a:p>
            <a:pPr marL="0" lvl="0" indent="0">
              <a:buNone/>
            </a:pPr>
            <a:r>
              <a:rPr lang="en-US" sz="1200" dirty="0"/>
              <a:t>TEST_F(</a:t>
            </a:r>
            <a:r>
              <a:rPr lang="en-US" sz="1200" dirty="0" err="1"/>
              <a:t>CollectionTest</a:t>
            </a:r>
            <a:r>
              <a:rPr lang="en-US" sz="1200" dirty="0"/>
              <a:t>, </a:t>
            </a:r>
            <a:r>
              <a:rPr lang="en-US" sz="1200" dirty="0" err="1"/>
              <a:t>CanAddToEmptyVector</a:t>
            </a:r>
            <a:r>
              <a:rPr lang="en-US" sz="1200" dirty="0"/>
              <a:t>)</a:t>
            </a:r>
          </a:p>
          <a:p>
            <a:pPr marL="0" lvl="0" indent="0">
              <a:buNone/>
            </a:pPr>
            <a:r>
              <a:rPr lang="en-US" sz="1200" dirty="0"/>
              <a:t>{</a:t>
            </a:r>
          </a:p>
          <a:p>
            <a:pPr marL="0" lvl="0" indent="0">
              <a:buNone/>
            </a:pPr>
            <a:r>
              <a:rPr lang="en-US" sz="1200" dirty="0"/>
              <a:t>	ASSERT_TRUE(collection-&gt;empty());</a:t>
            </a:r>
          </a:p>
          <a:p>
            <a:pPr marL="0" lvl="0" indent="0">
              <a:buNone/>
            </a:pPr>
            <a:r>
              <a:rPr lang="en-US" sz="1200" dirty="0"/>
              <a:t>	ASSERT_EQ(collection-&gt;size(), 0);</a:t>
            </a:r>
          </a:p>
          <a:p>
            <a:pPr marL="0" lvl="0" indent="0">
              <a:buNone/>
            </a:pPr>
            <a:r>
              <a:rPr lang="en-US" sz="1200" dirty="0"/>
              <a:t>	</a:t>
            </a:r>
            <a:r>
              <a:rPr lang="en-US" sz="1200" dirty="0" err="1"/>
              <a:t>add_entries</a:t>
            </a:r>
            <a:r>
              <a:rPr lang="en-US" sz="1200" dirty="0"/>
              <a:t>(1);</a:t>
            </a:r>
          </a:p>
          <a:p>
            <a:pPr marL="0" lvl="0" indent="0">
              <a:buNone/>
            </a:pPr>
            <a:r>
              <a:rPr lang="en-US" sz="1200" dirty="0"/>
              <a:t>	ASSERT_FALSE(collection-&gt;empty());</a:t>
            </a:r>
          </a:p>
          <a:p>
            <a:pPr marL="0" lvl="0" indent="0">
              <a:buNone/>
            </a:pPr>
            <a:r>
              <a:rPr lang="en-US" sz="1200" dirty="0"/>
              <a:t>	ASSERT_EQ(collection-&gt;size(), 1);</a:t>
            </a:r>
          </a:p>
          <a:p>
            <a:pPr marL="0" lvl="0" indent="0">
              <a:buNone/>
            </a:pPr>
            <a:r>
              <a:rPr lang="en-US" sz="1200" dirty="0"/>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33E59428-6FDB-024E-9D35-09B90EECEA7B}"/>
              </a:ext>
            </a:extLst>
          </p:cNvPr>
          <p:cNvPicPr>
            <a:picLocks noChangeAspect="1"/>
          </p:cNvPicPr>
          <p:nvPr/>
        </p:nvPicPr>
        <p:blipFill>
          <a:blip r:embed="rId7"/>
          <a:stretch>
            <a:fillRect/>
          </a:stretch>
        </p:blipFill>
        <p:spPr>
          <a:xfrm>
            <a:off x="4311650" y="5152445"/>
            <a:ext cx="3568700" cy="279400"/>
          </a:xfrm>
          <a:prstGeom prst="rect">
            <a:avLst/>
          </a:prstGeom>
        </p:spPr>
      </p:pic>
      <p:pic>
        <p:nvPicPr>
          <p:cNvPr id="3" name="Audio 2">
            <a:hlinkClick r:id="" action="ppaction://media"/>
            <a:extLst>
              <a:ext uri="{FF2B5EF4-FFF2-40B4-BE49-F238E27FC236}">
                <a16:creationId xmlns:a16="http://schemas.microsoft.com/office/drawing/2014/main" id="{C5CAB320-2E24-F246-95E5-976B41785E9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03156895"/>
      </p:ext>
    </p:extLst>
  </p:cSld>
  <p:clrMapOvr>
    <a:masterClrMapping/>
  </p:clrMapOvr>
  <mc:AlternateContent xmlns:mc="http://schemas.openxmlformats.org/markup-compatibility/2006">
    <mc:Choice xmlns:p14="http://schemas.microsoft.com/office/powerpoint/2010/main" Requires="p14">
      <p:transition spd="slow" p14:dur="2000" advTm="48921"/>
    </mc:Choice>
    <mc:Fallback>
      <p:transition spd="slow" advTm="48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1078</TotalTime>
  <Words>3665</Words>
  <Application>Microsoft Macintosh PowerPoint</Application>
  <PresentationFormat>Widescreen</PresentationFormat>
  <Paragraphs>137</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Caldwell, Morgan</cp:lastModifiedBy>
  <cp:revision>43</cp:revision>
  <dcterms:created xsi:type="dcterms:W3CDTF">2020-08-19T17:59:24Z</dcterms:created>
  <dcterms:modified xsi:type="dcterms:W3CDTF">2022-02-21T01:12:24Z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